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8" r:id="rId4"/>
    <p:sldId id="257" r:id="rId5"/>
    <p:sldId id="269" r:id="rId6"/>
    <p:sldId id="270" r:id="rId7"/>
    <p:sldId id="271" r:id="rId8"/>
    <p:sldId id="258" r:id="rId9"/>
    <p:sldId id="267" r:id="rId10"/>
    <p:sldId id="259" r:id="rId11"/>
    <p:sldId id="265" r:id="rId12"/>
    <p:sldId id="264" r:id="rId13"/>
    <p:sldId id="266" r:id="rId14"/>
    <p:sldId id="26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3650-024B-4B07-A559-A9520E52C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249E-3864-4146-AA62-92EE10D1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CC4E-C66A-4E81-90B9-61D210ED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41820-EE71-458B-AA91-3B23D78D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1A1A-8150-4564-A26F-61D1A8AC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358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D11D-9738-414C-949B-565DAB41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A850F-6EE2-4662-801A-7E42AA699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175D-7C56-4818-8ED1-A5E4DEF5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FDE4-87FB-46B4-A57C-88487E7E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B900-6483-4C7B-A56A-2C391F3D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718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B4CC0-C2DC-4043-867E-135041F7F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9EA40-091F-4AAD-96BB-7DBA27E9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2C55-9D93-4EE2-99F5-3C2AFDA2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8969A-19FF-46D8-A1A7-115D6577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B04A-3763-4F37-ADB7-91A9885B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42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487C-2CB0-4449-B6CB-AB77E661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2D87-E10F-4BED-A056-2DCAFA14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31668-EBCE-4A7B-AA35-A15C5517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8BDEB-70C3-496E-9261-D31291D5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3CE5-0545-4D12-9BAE-248ED9FE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89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A8A-84F7-4118-8DDF-817DF9F4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8B90-A145-4E3F-B119-A2824A6D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A8E3D-8016-4052-B013-5A35523E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D8C9-6FA9-44B4-8E04-BA90DF77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313D9-991F-4987-94B9-4C201805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08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528D-C26B-4E3C-8B46-D371D308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6C203-C4D0-4EEA-B060-4035D4157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75AF1-B99F-433A-9A66-FFF28BCE8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4A0C7-9625-470D-B891-3D20BAB1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A3496-8289-4456-8EAB-035930DC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7EF7-737E-49FD-B75D-D182D380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817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AB7-D095-441D-900B-B592404C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1A36D-0792-41D6-809F-4A87E2FA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16702-39A0-43FD-BB57-81B44FEC6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9764A-9C8D-4D12-82D1-CED86CEE7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CE999-A74D-4496-AFEC-ED8A325EF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4909E-B939-472E-88DA-681EF81E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6C505-92EE-4FE4-85C8-A9C3CB6A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7353F5-D981-45EB-A4B3-7BD79DBE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931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E62A-FCBF-4969-99F2-4FD77C5F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90F39-0342-4BE6-90EC-94EE6B1D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E1595-8018-4939-A028-ED48D235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94473-58B2-4038-87D7-CFBDBF1C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52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0D913-2294-4B2C-B45B-D22E4504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E4B92-8D77-41AF-B6F2-4F13D2E0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BFB4-BB2A-457A-9FB3-E9D0F27C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72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E58E-0A57-4C64-B840-1C47C245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BDE4-15C1-4B0E-98F3-6EE01719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EFA00-F52D-4EA5-9D03-BA90395E6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ED60-C4B1-4406-ABEE-257AAD9C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CA355-4620-440F-B5A2-A5F5FCF3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51C-19B8-4004-A515-A0659D3D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82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89A4-528C-4560-A89B-A6FDF51B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3852E-E17C-42EE-971C-84A9652C8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76CC-51D3-4856-A4ED-2B3466AC3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CD097-8363-4464-A3AD-9D4780DC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7C2DC-006D-4FA1-878D-2FF5AA72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37932-EC40-4200-9B08-FD815DDB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620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04A58-BEB4-4A82-B4CB-48D77597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D7FD3-D69C-430A-88BF-93E755B47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8AB1-D92D-4615-AF7C-A93DA6FCF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80D4-EFA8-48BE-8E3A-D277A9F9A092}" type="datetimeFigureOut">
              <a:rPr lang="en-IE" smtClean="0"/>
              <a:t>11/11/2020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B963-1194-4FF9-8C51-39A6F1C99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FB47-8460-49A4-9480-8193ECBB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2EA0-2D26-4CCF-AC5A-4A66A3D8F7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638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web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926C7C-63E4-47D7-AE0B-3FCC488DBBD6}"/>
              </a:ext>
            </a:extLst>
          </p:cNvPr>
          <p:cNvSpPr txBox="1"/>
          <p:nvPr/>
        </p:nvSpPr>
        <p:spPr>
          <a:xfrm>
            <a:off x="4002314" y="4428563"/>
            <a:ext cx="41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Voice Recognition Analysis System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F2DD7CD-6684-4156-A301-3527A1065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74" y="747602"/>
            <a:ext cx="2523249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738AA1-BF46-4CAC-87A1-681995C6C19F}"/>
              </a:ext>
            </a:extLst>
          </p:cNvPr>
          <p:cNvSpPr txBox="1"/>
          <p:nvPr/>
        </p:nvSpPr>
        <p:spPr>
          <a:xfrm>
            <a:off x="5146857" y="3429000"/>
            <a:ext cx="1898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TacTalk</a:t>
            </a:r>
            <a:endParaRPr lang="en-IE" sz="40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2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FD232B-7E8A-4DD3-B426-55AB78985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05"/>
            <a:ext cx="2735780" cy="1966342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8BB042E4-72EB-4F22-B1C6-EBFB73D0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2351687"/>
            <a:ext cx="2543175" cy="2543175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19293B1-5630-4D8D-9448-EE7750112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2571968"/>
            <a:ext cx="2543175" cy="242695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0910CA-B8ED-4DB5-B485-769928973BB0}"/>
              </a:ext>
            </a:extLst>
          </p:cNvPr>
          <p:cNvCxnSpPr>
            <a:stCxn id="6" idx="3"/>
          </p:cNvCxnSpPr>
          <p:nvPr/>
        </p:nvCxnSpPr>
        <p:spPr>
          <a:xfrm>
            <a:off x="2735780" y="3927676"/>
            <a:ext cx="1617145" cy="1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1B7D6D7A-6B02-459A-9F8E-8B37C9CCC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7" y="3557615"/>
            <a:ext cx="596065" cy="62378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7ADF96-AE95-48C9-A2CA-D052C6FD69E9}"/>
              </a:ext>
            </a:extLst>
          </p:cNvPr>
          <p:cNvCxnSpPr>
            <a:cxnSpLocks/>
          </p:cNvCxnSpPr>
          <p:nvPr/>
        </p:nvCxnSpPr>
        <p:spPr>
          <a:xfrm>
            <a:off x="6977062" y="3869509"/>
            <a:ext cx="140049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E418171-C471-4E25-8794-8F6781F65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7" y="4910847"/>
            <a:ext cx="709420" cy="709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D76E98-0491-4359-B491-4B68ABEBA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5084046"/>
            <a:ext cx="1305454" cy="97783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E0D4AEA-C417-444A-B0DE-756643AA5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49" y="5084045"/>
            <a:ext cx="1440504" cy="897779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5223063-D45B-48A7-ACD6-B8B50DAB7A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51" y="5205899"/>
            <a:ext cx="725456" cy="8559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2747AD7-A8B9-4B53-8BE5-CAB1AD13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5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How does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work? </a:t>
            </a:r>
            <a:b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</a:br>
            <a:b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</a:br>
            <a:r>
              <a:rPr lang="en-IE" sz="3100" dirty="0">
                <a:solidFill>
                  <a:srgbClr val="00B200"/>
                </a:solidFill>
                <a:latin typeface="Britannic Bold" panose="020B0903060703020204" pitchFamily="34" charset="0"/>
              </a:rPr>
              <a:t>Potential technologies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BF177-3852-4B3F-A333-447E80C95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0" y="5735513"/>
            <a:ext cx="1305453" cy="65272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3811E73-E30C-4794-8608-D66827DD7E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42" y="6061877"/>
            <a:ext cx="994858" cy="5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3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7D2E33-0FCC-442C-A544-E323E32A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Use case 1</a:t>
            </a:r>
          </a:p>
        </p:txBody>
      </p:sp>
      <p:pic>
        <p:nvPicPr>
          <p:cNvPr id="5" name="Picture 4" descr="A picture containing person, outdoor, person, holding&#10;&#10;Description automatically generated">
            <a:extLst>
              <a:ext uri="{FF2B5EF4-FFF2-40B4-BE49-F238E27FC236}">
                <a16:creationId xmlns:a16="http://schemas.microsoft.com/office/drawing/2014/main" id="{5EA75FF8-E54B-4C45-8E8B-0B53543F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087"/>
            <a:ext cx="3937986" cy="328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F99FC-0CFE-496B-9ADD-D10A3EAAD74C}"/>
              </a:ext>
            </a:extLst>
          </p:cNvPr>
          <p:cNvSpPr txBox="1"/>
          <p:nvPr/>
        </p:nvSpPr>
        <p:spPr>
          <a:xfrm>
            <a:off x="5191366" y="2056087"/>
            <a:ext cx="647324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Name: </a:t>
            </a:r>
            <a:r>
              <a:rPr lang="en-IE" dirty="0">
                <a:latin typeface="Bahnschrift Light" panose="020B0502040204020203" pitchFamily="34" charset="0"/>
              </a:rPr>
              <a:t>Steven McDonald</a:t>
            </a:r>
          </a:p>
          <a:p>
            <a:endParaRPr lang="en-IE" dirty="0">
              <a:latin typeface="Bahnschrift Light" panose="020B0502040204020203" pitchFamily="34" charset="0"/>
            </a:endParaRPr>
          </a:p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Role: </a:t>
            </a:r>
            <a:r>
              <a:rPr lang="en-IE" dirty="0">
                <a:latin typeface="Bahnschrift Light" panose="020B0502040204020203" pitchFamily="34" charset="0"/>
              </a:rPr>
              <a:t>Tactical Analyst </a:t>
            </a:r>
          </a:p>
          <a:p>
            <a:pPr>
              <a:buClr>
                <a:srgbClr val="00B200"/>
              </a:buClr>
            </a:pPr>
            <a:endParaRPr lang="en-IE" dirty="0">
              <a:latin typeface="Bahnschrift Light" panose="020B0502040204020203" pitchFamily="34" charset="0"/>
            </a:endParaRP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Record the live match statistics continuously.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Process keys work efficiently.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Display to the manager at half-time the match statistics.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Analyse the statistics after the match.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Organise the team before the match and set up the match.</a:t>
            </a:r>
          </a:p>
          <a:p>
            <a:pPr>
              <a:buClr>
                <a:srgbClr val="00B200"/>
              </a:buClr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107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3C05D4-3E53-4177-BC74-D095741A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Use case 2</a:t>
            </a:r>
          </a:p>
        </p:txBody>
      </p:sp>
      <p:pic>
        <p:nvPicPr>
          <p:cNvPr id="3" name="Picture 2" descr="A person wearing a blue shirt&#10;&#10;Description automatically generated">
            <a:extLst>
              <a:ext uri="{FF2B5EF4-FFF2-40B4-BE49-F238E27FC236}">
                <a16:creationId xmlns:a16="http://schemas.microsoft.com/office/drawing/2014/main" id="{43A420BC-AFDE-4CE9-9F7A-5474FEFFC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5155"/>
            <a:ext cx="4704265" cy="311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E18AF0-8F7E-4C73-B92C-C1A3755FE5BB}"/>
              </a:ext>
            </a:extLst>
          </p:cNvPr>
          <p:cNvSpPr txBox="1"/>
          <p:nvPr/>
        </p:nvSpPr>
        <p:spPr>
          <a:xfrm>
            <a:off x="6096000" y="2075155"/>
            <a:ext cx="46297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Name: </a:t>
            </a:r>
            <a:r>
              <a:rPr lang="en-IE" dirty="0">
                <a:latin typeface="Bahnschrift Light" panose="020B0502040204020203" pitchFamily="34" charset="0"/>
              </a:rPr>
              <a:t>Patrick Doyle</a:t>
            </a:r>
          </a:p>
          <a:p>
            <a:endParaRPr lang="en-IE" dirty="0">
              <a:latin typeface="Bahnschrift Light" panose="020B0502040204020203" pitchFamily="34" charset="0"/>
            </a:endParaRPr>
          </a:p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Role: </a:t>
            </a:r>
            <a:r>
              <a:rPr lang="en-IE" dirty="0">
                <a:latin typeface="Bahnschrift Light" panose="020B0502040204020203" pitchFamily="34" charset="0"/>
              </a:rPr>
              <a:t>Manager</a:t>
            </a:r>
          </a:p>
          <a:p>
            <a:endParaRPr lang="en-IE" dirty="0">
              <a:latin typeface="Bahnschrift Light" panose="020B0502040204020203" pitchFamily="34" charset="0"/>
            </a:endParaRP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Organise the team before the match.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View at half-time the match statistics.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Analyse the statistics after the match.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Examine previous match statistics.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Discover team strengths &amp; weaknesses.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55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59731-ED28-435F-9D4E-DA2DE801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Use case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D4E37-2EE5-41F6-825C-4693F406FB5A}"/>
              </a:ext>
            </a:extLst>
          </p:cNvPr>
          <p:cNvSpPr txBox="1"/>
          <p:nvPr/>
        </p:nvSpPr>
        <p:spPr>
          <a:xfrm>
            <a:off x="5992427" y="1933112"/>
            <a:ext cx="56460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Name: </a:t>
            </a:r>
            <a:r>
              <a:rPr lang="en-IE" dirty="0">
                <a:latin typeface="Bahnschrift Light" panose="020B0502040204020203" pitchFamily="34" charset="0"/>
              </a:rPr>
              <a:t>Keith Boyle</a:t>
            </a:r>
          </a:p>
          <a:p>
            <a:endParaRPr lang="en-IE" dirty="0">
              <a:latin typeface="Bahnschrift Light" panose="020B0502040204020203" pitchFamily="34" charset="0"/>
            </a:endParaRPr>
          </a:p>
          <a:p>
            <a:r>
              <a:rPr lang="en-IE" dirty="0">
                <a:solidFill>
                  <a:srgbClr val="00B200"/>
                </a:solidFill>
                <a:latin typeface="Bahnschrift Light" panose="020B0502040204020203" pitchFamily="34" charset="0"/>
              </a:rPr>
              <a:t>Role: </a:t>
            </a:r>
            <a:r>
              <a:rPr lang="en-IE" dirty="0">
                <a:latin typeface="Bahnschrift Light" panose="020B0502040204020203" pitchFamily="34" charset="0"/>
              </a:rPr>
              <a:t>Player</a:t>
            </a:r>
          </a:p>
          <a:p>
            <a:endParaRPr lang="en-IE" dirty="0">
              <a:latin typeface="Bahnschrift Light" panose="020B0502040204020203" pitchFamily="34" charset="0"/>
            </a:endParaRP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View his personal match statistics after the game.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Receive feedback on his performance.</a:t>
            </a:r>
          </a:p>
          <a:p>
            <a:pPr marL="285750" indent="-285750">
              <a:buClr>
                <a:srgbClr val="00B200"/>
              </a:buClr>
              <a:buFont typeface="Arial" panose="020B0604020202020204" pitchFamily="34" charset="0"/>
              <a:buChar char="•"/>
            </a:pPr>
            <a:r>
              <a:rPr lang="en-IE" dirty="0">
                <a:latin typeface="Bahnschrift Light" panose="020B0502040204020203" pitchFamily="34" charset="0"/>
              </a:rPr>
              <a:t>Discover areas in which he could improve.  </a:t>
            </a:r>
          </a:p>
        </p:txBody>
      </p:sp>
      <p:pic>
        <p:nvPicPr>
          <p:cNvPr id="7" name="Picture 6" descr="A person holding a green ball&#10;&#10;Description automatically generated">
            <a:extLst>
              <a:ext uri="{FF2B5EF4-FFF2-40B4-BE49-F238E27FC236}">
                <a16:creationId xmlns:a16="http://schemas.microsoft.com/office/drawing/2014/main" id="{54FAC26A-334B-46B8-ACC4-CD2027E9C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3945"/>
            <a:ext cx="4479524" cy="328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44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CB3F07-5880-4FE2-813E-407701518EC8}"/>
              </a:ext>
            </a:extLst>
          </p:cNvPr>
          <p:cNvSpPr txBox="1">
            <a:spLocks/>
          </p:cNvSpPr>
          <p:nvPr/>
        </p:nvSpPr>
        <p:spPr>
          <a:xfrm>
            <a:off x="2194541" y="2599901"/>
            <a:ext cx="8636217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Mobile UI design prototype</a:t>
            </a:r>
            <a:endParaRPr lang="en-IE" u="sng" dirty="0">
              <a:solidFill>
                <a:srgbClr val="00B2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9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2AA406-6B56-4B9A-AA21-13F86E14483A}"/>
              </a:ext>
            </a:extLst>
          </p:cNvPr>
          <p:cNvSpPr txBox="1">
            <a:spLocks/>
          </p:cNvSpPr>
          <p:nvPr/>
        </p:nvSpPr>
        <p:spPr>
          <a:xfrm>
            <a:off x="2194542" y="2599901"/>
            <a:ext cx="759752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05473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908EC9-B375-4F6B-B044-3A897F1F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Team Rojak</a:t>
            </a:r>
          </a:p>
        </p:txBody>
      </p:sp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F1B5C005-D9BA-4B31-8480-F45042BC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3907"/>
            <a:ext cx="155755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8A1452D-2761-47CB-BC31-3610034A2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0" y="2183907"/>
            <a:ext cx="1015069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2A308-CD21-4E85-8774-C5B4C141A38D}"/>
              </a:ext>
            </a:extLst>
          </p:cNvPr>
          <p:cNvSpPr txBox="1"/>
          <p:nvPr/>
        </p:nvSpPr>
        <p:spPr>
          <a:xfrm>
            <a:off x="1138322" y="438733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SemiBold SemiConden" panose="020B0502040204020203" pitchFamily="34" charset="0"/>
              </a:rPr>
              <a:t>Francis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D5204-B446-4691-B01C-3E11C4D0DD36}"/>
              </a:ext>
            </a:extLst>
          </p:cNvPr>
          <p:cNvSpPr txBox="1"/>
          <p:nvPr/>
        </p:nvSpPr>
        <p:spPr>
          <a:xfrm>
            <a:off x="3401230" y="438733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SemiBold SemiConden" panose="020B0502040204020203" pitchFamily="34" charset="0"/>
              </a:rPr>
              <a:t>Thomas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31A093-DE31-4546-936E-9328B2CDE946}"/>
              </a:ext>
            </a:extLst>
          </p:cNvPr>
          <p:cNvSpPr txBox="1"/>
          <p:nvPr/>
        </p:nvSpPr>
        <p:spPr>
          <a:xfrm>
            <a:off x="537996" y="4953737"/>
            <a:ext cx="2157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Team Lead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Version control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External Coordinator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41C1-2AA2-4293-B0CE-23D2E074A865}"/>
              </a:ext>
            </a:extLst>
          </p:cNvPr>
          <p:cNvSpPr txBox="1"/>
          <p:nvPr/>
        </p:nvSpPr>
        <p:spPr>
          <a:xfrm>
            <a:off x="2867429" y="4953737"/>
            <a:ext cx="2056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Lead app developer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Back end developer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Scrum master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61396-0585-46AC-A5CE-F2ADBEAE78C9}"/>
              </a:ext>
            </a:extLst>
          </p:cNvPr>
          <p:cNvSpPr txBox="1"/>
          <p:nvPr/>
        </p:nvSpPr>
        <p:spPr>
          <a:xfrm>
            <a:off x="5600511" y="4387334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SemiBold SemiConden" panose="020B0502040204020203" pitchFamily="34" charset="0"/>
              </a:rPr>
              <a:t>Timothy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27DFC-5E9A-464B-9916-95CD47A06BEF}"/>
              </a:ext>
            </a:extLst>
          </p:cNvPr>
          <p:cNvSpPr txBox="1"/>
          <p:nvPr/>
        </p:nvSpPr>
        <p:spPr>
          <a:xfrm>
            <a:off x="5003414" y="4953737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Lead back end developer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Network developer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C6B29-622E-4934-B316-5D7C7CF66B5C}"/>
              </a:ext>
            </a:extLst>
          </p:cNvPr>
          <p:cNvSpPr txBox="1"/>
          <p:nvPr/>
        </p:nvSpPr>
        <p:spPr>
          <a:xfrm>
            <a:off x="8140116" y="438733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SemiBold SemiConden" panose="020B0502040204020203" pitchFamily="34" charset="0"/>
              </a:rPr>
              <a:t>Josh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EFA00-1004-48A8-A9B5-F3EA7005DFD5}"/>
              </a:ext>
            </a:extLst>
          </p:cNvPr>
          <p:cNvSpPr txBox="1"/>
          <p:nvPr/>
        </p:nvSpPr>
        <p:spPr>
          <a:xfrm>
            <a:off x="7481978" y="4953736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Lead front end developer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UI designer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5BD0A-E54A-4F68-A603-AEF29A8DCF3B}"/>
              </a:ext>
            </a:extLst>
          </p:cNvPr>
          <p:cNvSpPr txBox="1"/>
          <p:nvPr/>
        </p:nvSpPr>
        <p:spPr>
          <a:xfrm>
            <a:off x="10378493" y="43873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B200"/>
                </a:solidFill>
                <a:latin typeface="Bahnschrift SemiBold SemiConden" panose="020B0502040204020203" pitchFamily="34" charset="0"/>
              </a:rPr>
              <a:t>Shikui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309D0-58B2-4804-89C3-92CC68356324}"/>
              </a:ext>
            </a:extLst>
          </p:cNvPr>
          <p:cNvSpPr txBox="1"/>
          <p:nvPr/>
        </p:nvSpPr>
        <p:spPr>
          <a:xfrm>
            <a:off x="9880428" y="49537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Front end developer</a:t>
            </a:r>
          </a:p>
          <a:p>
            <a:pPr marL="285750" indent="-285750"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400" dirty="0">
                <a:latin typeface="Bahnschrift Light" panose="020B0502040204020203" pitchFamily="34" charset="0"/>
              </a:rPr>
              <a:t>Software tester</a:t>
            </a:r>
          </a:p>
        </p:txBody>
      </p:sp>
      <p:pic>
        <p:nvPicPr>
          <p:cNvPr id="13" name="Picture 1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555A912B-4584-486E-9A09-F747081FF6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8" t="18015" r="5568" b="30101"/>
          <a:stretch/>
        </p:blipFill>
        <p:spPr>
          <a:xfrm>
            <a:off x="9973366" y="2183907"/>
            <a:ext cx="1432897" cy="1827372"/>
          </a:xfrm>
          <a:prstGeom prst="rect">
            <a:avLst/>
          </a:prstGeom>
        </p:spPr>
      </p:pic>
      <p:pic>
        <p:nvPicPr>
          <p:cNvPr id="16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9F8A3B4-934D-4767-8005-CB9BCC0B3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3" y="2183907"/>
            <a:ext cx="1812311" cy="1827372"/>
          </a:xfrm>
          <a:prstGeom prst="rect">
            <a:avLst/>
          </a:prstGeom>
        </p:spPr>
      </p:pic>
      <p:pic>
        <p:nvPicPr>
          <p:cNvPr id="15" name="Picture 1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0B0D76A-9C41-4E93-AF17-B9AC5DDA0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16" y="2182477"/>
            <a:ext cx="1028187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D314-03F5-4B26-AC96-0E318DA61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Kevin McDaid – Lecturer at Dundalk Institute of Technology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Down GAA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Derry GAA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Southern Regional Technical College of Newry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Local clubs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AE824A-47CF-46F7-89C8-12797D9E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External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65411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EBF53-4E81-433E-8E22-79C028B2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App Idea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4859B-3D0B-47E3-A8E2-61C2E685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Using voice recognition technology to record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real-time</a:t>
            </a:r>
            <a:r>
              <a:rPr lang="en-IE" dirty="0">
                <a:latin typeface="Bahnschrift Light" panose="020B0502040204020203" pitchFamily="34" charset="0"/>
              </a:rPr>
              <a:t> Gaelic football match data analysis.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Collect and store the formatted speech-to-text data 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automatically</a:t>
            </a:r>
            <a:r>
              <a:rPr lang="en-IE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Display the match statistics on a web application visually for the manager to view the statistics after the match.</a:t>
            </a:r>
          </a:p>
        </p:txBody>
      </p:sp>
    </p:spTree>
    <p:extLst>
      <p:ext uri="{BB962C8B-B14F-4D97-AF65-F5344CB8AC3E}">
        <p14:creationId xmlns:p14="http://schemas.microsoft.com/office/powerpoint/2010/main" val="25468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5F600-318A-41F9-9992-75C50C6C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687" y="2141537"/>
            <a:ext cx="6962313" cy="4351338"/>
          </a:xfrm>
        </p:spPr>
        <p:txBody>
          <a:bodyPr>
            <a:normAutofit/>
          </a:bodyPr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b="1" dirty="0">
                <a:solidFill>
                  <a:srgbClr val="00B200"/>
                </a:solidFill>
                <a:latin typeface="Bahnschrift Light" panose="020B0502040204020203" pitchFamily="34" charset="0"/>
              </a:rPr>
              <a:t> </a:t>
            </a:r>
            <a:r>
              <a:rPr lang="en-IE" sz="2600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Football clubs </a:t>
            </a:r>
            <a:r>
              <a:rPr lang="en-IE" sz="2600" dirty="0">
                <a:latin typeface="Bahnschrift Light" panose="020B0502040204020203" pitchFamily="34" charset="0"/>
              </a:rPr>
              <a:t>either at the county level or local clubs who are interested in collecting match statistics and analysing team performance in a quick and automatic manner. 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2600" dirty="0"/>
              <a:t> </a:t>
            </a:r>
            <a:r>
              <a:rPr lang="en-IE" sz="2600" dirty="0">
                <a:latin typeface="Bahnschrift Light" panose="020B0502040204020203" pitchFamily="34" charset="0"/>
              </a:rPr>
              <a:t>Teams that don’t have a large </a:t>
            </a:r>
            <a:r>
              <a:rPr lang="en-IE" sz="2600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budget</a:t>
            </a:r>
            <a:r>
              <a:rPr lang="en-IE" sz="2600" dirty="0">
                <a:latin typeface="Bahnschrift Light" panose="020B0502040204020203" pitchFamily="34" charset="0"/>
              </a:rPr>
              <a:t> to spend on a tactical analysis system.</a:t>
            </a:r>
          </a:p>
          <a:p>
            <a:pPr marL="0" indent="0">
              <a:buClr>
                <a:srgbClr val="00B200"/>
              </a:buClr>
              <a:buNone/>
            </a:pPr>
            <a:endParaRPr lang="en-IE" dirty="0">
              <a:latin typeface="Bahnschrift Ligh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02BC2F-933F-44F9-BFAC-33E9EF09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Who is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aimed at?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B6F81-3A55-425C-8504-6DBF7453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5583"/>
            <a:ext cx="4184019" cy="298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56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D6479-CBB0-46B6-BE09-9548C74E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Tactical analysis is typically gathered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manually</a:t>
            </a:r>
            <a:r>
              <a:rPr lang="en-IE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Painstakingly</a:t>
            </a:r>
            <a:r>
              <a:rPr lang="en-IE" dirty="0">
                <a:latin typeface="Bahnschrift Light" panose="020B0502040204020203" pitchFamily="34" charset="0"/>
              </a:rPr>
              <a:t> gathering data by viewing the recording after the match or sometimes by using pen and paper to write down in-game statistics.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Long and expensive process.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Cost a team a lot of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time</a:t>
            </a:r>
            <a:r>
              <a:rPr lang="en-IE" dirty="0">
                <a:latin typeface="Bahnschrift Light" panose="020B0502040204020203" pitchFamily="34" charset="0"/>
              </a:rPr>
              <a:t> and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money</a:t>
            </a:r>
            <a:r>
              <a:rPr lang="en-IE" dirty="0">
                <a:latin typeface="Bahnschrift Light" panose="020B0502040204020203" pitchFamily="34" charset="0"/>
              </a:rPr>
              <a:t> to collect and analysis the statistics.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463670-B254-40F8-9FC4-CE281B65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What needs does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meet?</a:t>
            </a:r>
          </a:p>
        </p:txBody>
      </p:sp>
    </p:spTree>
    <p:extLst>
      <p:ext uri="{BB962C8B-B14F-4D97-AF65-F5344CB8AC3E}">
        <p14:creationId xmlns:p14="http://schemas.microsoft.com/office/powerpoint/2010/main" val="241760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2895-7342-447E-8338-425BB999B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</a:t>
            </a:r>
            <a:r>
              <a:rPr lang="en-IE" dirty="0" err="1">
                <a:latin typeface="Bahnschrift Light" panose="020B0502040204020203" pitchFamily="34" charset="0"/>
              </a:rPr>
              <a:t>TacTalk</a:t>
            </a:r>
            <a:r>
              <a:rPr lang="en-IE" dirty="0">
                <a:latin typeface="Bahnschrift Light" panose="020B0502040204020203" pitchFamily="34" charset="0"/>
              </a:rPr>
              <a:t> can make this process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automatic</a:t>
            </a:r>
            <a:r>
              <a:rPr lang="en-IE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Save a lot of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time</a:t>
            </a:r>
            <a:r>
              <a:rPr lang="en-IE" dirty="0">
                <a:latin typeface="Bahnschrift Light" panose="020B0502040204020203" pitchFamily="34" charset="0"/>
              </a:rPr>
              <a:t> and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money</a:t>
            </a:r>
            <a:r>
              <a:rPr lang="en-IE" dirty="0">
                <a:latin typeface="Bahnschrift Light" panose="020B0502040204020203" pitchFamily="34" charset="0"/>
              </a:rPr>
              <a:t>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Focus more time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analysing</a:t>
            </a:r>
            <a:r>
              <a:rPr lang="en-IE" dirty="0">
                <a:latin typeface="Bahnschrift Light" panose="020B0502040204020203" pitchFamily="34" charset="0"/>
              </a:rPr>
              <a:t> the statistics collected.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Doesn’t require any expensive equipment.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dirty="0">
                <a:latin typeface="Bahnschrift Light" panose="020B0502040204020203" pitchFamily="34" charset="0"/>
              </a:rPr>
              <a:t> Workload is </a:t>
            </a:r>
            <a:r>
              <a:rPr lang="en-IE" b="1" dirty="0">
                <a:solidFill>
                  <a:srgbClr val="00B200"/>
                </a:solidFill>
                <a:latin typeface="Bahnschrift SemiBold" panose="020B0502040204020203" pitchFamily="34" charset="0"/>
              </a:rPr>
              <a:t>heavily</a:t>
            </a:r>
            <a:r>
              <a:rPr lang="en-IE" dirty="0">
                <a:latin typeface="Bahnschrift Light" panose="020B0502040204020203" pitchFamily="34" charset="0"/>
              </a:rPr>
              <a:t> reduced.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1EB6AC-F871-49DB-8430-4F4608AA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What needs does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meet?</a:t>
            </a:r>
          </a:p>
        </p:txBody>
      </p:sp>
    </p:spTree>
    <p:extLst>
      <p:ext uri="{BB962C8B-B14F-4D97-AF65-F5344CB8AC3E}">
        <p14:creationId xmlns:p14="http://schemas.microsoft.com/office/powerpoint/2010/main" val="30651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71E5E-6014-4FDC-9805-909157CC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How does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4F9D-75F8-4896-BB1B-F6DC2C76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095" y="1855178"/>
            <a:ext cx="6249881" cy="2974273"/>
          </a:xfrm>
        </p:spPr>
        <p:txBody>
          <a:bodyPr>
            <a:normAutofit/>
          </a:bodyPr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A match analyst on the side-line uses the voice     recognition application to record verbally in-game activities such as goals, shots, missed chances etc.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The analyst would use a vocabulary of key words to mark events that are happening during the match.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The app will send the speech input file to the server to be converted into a text format suitable for the database.</a:t>
            </a:r>
          </a:p>
          <a:p>
            <a:pPr marL="0" indent="0">
              <a:buClr>
                <a:srgbClr val="00B200"/>
              </a:buClr>
              <a:buNone/>
            </a:pPr>
            <a:endParaRPr lang="en-IE" sz="1800" dirty="0">
              <a:latin typeface="Bahnschrift Light" panose="020B0502040204020203" pitchFamily="34" charset="0"/>
            </a:endParaRPr>
          </a:p>
        </p:txBody>
      </p:sp>
      <p:pic>
        <p:nvPicPr>
          <p:cNvPr id="5" name="Picture 4" descr="A picture containing cellphone, phone, person, game&#10;&#10;Description automatically generated">
            <a:extLst>
              <a:ext uri="{FF2B5EF4-FFF2-40B4-BE49-F238E27FC236}">
                <a16:creationId xmlns:a16="http://schemas.microsoft.com/office/drawing/2014/main" id="{77067A40-C17F-41A2-8AB0-CCB8D54EE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55179"/>
            <a:ext cx="4461410" cy="297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432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4D4694-B9E3-46DA-98CE-E37F3010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How does </a:t>
            </a:r>
            <a:r>
              <a:rPr lang="en-IE" u="sng" dirty="0" err="1">
                <a:solidFill>
                  <a:srgbClr val="00B200"/>
                </a:solidFill>
                <a:latin typeface="Britannic Bold" panose="020B0903060703020204" pitchFamily="34" charset="0"/>
              </a:rPr>
              <a:t>TacTalk</a:t>
            </a:r>
            <a:r>
              <a:rPr lang="en-IE" u="sng" dirty="0">
                <a:solidFill>
                  <a:srgbClr val="00B200"/>
                </a:solidFill>
                <a:latin typeface="Britannic Bold" panose="020B0903060703020204" pitchFamily="34" charset="0"/>
              </a:rPr>
              <a:t> work?</a:t>
            </a:r>
          </a:p>
        </p:txBody>
      </p:sp>
      <p:pic>
        <p:nvPicPr>
          <p:cNvPr id="8" name="Picture 7" descr="A picture containing person, outdoor, person, street&#10;&#10;Description automatically generated">
            <a:extLst>
              <a:ext uri="{FF2B5EF4-FFF2-40B4-BE49-F238E27FC236}">
                <a16:creationId xmlns:a16="http://schemas.microsoft.com/office/drawing/2014/main" id="{247B4E63-D8F6-4CF9-8738-7D0D77E4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8414"/>
            <a:ext cx="4614112" cy="305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EA4857-46A2-427F-A29E-2DB62B3D5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973" y="1988414"/>
            <a:ext cx="6249881" cy="2974273"/>
          </a:xfrm>
        </p:spPr>
        <p:txBody>
          <a:bodyPr>
            <a:normAutofit/>
          </a:bodyPr>
          <a:lstStyle/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Manage the team before the match giving each player a number and position.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View half-time match statistics.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r>
              <a:rPr lang="en-IE" sz="1800" dirty="0">
                <a:latin typeface="Bahnschrift Light" panose="020B0502040204020203" pitchFamily="34" charset="0"/>
              </a:rPr>
              <a:t>Display the full match statistics on a web application for the manager to further analyse the game.</a:t>
            </a:r>
          </a:p>
          <a:p>
            <a:pPr>
              <a:buClr>
                <a:srgbClr val="00B200"/>
              </a:buClr>
              <a:buFont typeface="Wingdings" panose="05000000000000000000" pitchFamily="2" charset="2"/>
              <a:buChar char="q"/>
            </a:pPr>
            <a:endParaRPr lang="en-IE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6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535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Bahnschrift Light</vt:lpstr>
      <vt:lpstr>Bahnschrift Light Condensed</vt:lpstr>
      <vt:lpstr>Bahnschrift SemiBold</vt:lpstr>
      <vt:lpstr>Bahnschrift SemiBold Condensed</vt:lpstr>
      <vt:lpstr>Bahnschrift SemiBold SemiConden</vt:lpstr>
      <vt:lpstr>Britannic Bold</vt:lpstr>
      <vt:lpstr>Calibri</vt:lpstr>
      <vt:lpstr>Calibri Light</vt:lpstr>
      <vt:lpstr>Wingdings</vt:lpstr>
      <vt:lpstr>Office Theme</vt:lpstr>
      <vt:lpstr>PowerPoint Presentation</vt:lpstr>
      <vt:lpstr>Team Rojak</vt:lpstr>
      <vt:lpstr>External collaboration</vt:lpstr>
      <vt:lpstr>App Idea</vt:lpstr>
      <vt:lpstr>Who is TacTalk aimed at?</vt:lpstr>
      <vt:lpstr>What needs does TacTalk meet?</vt:lpstr>
      <vt:lpstr>What needs does TacTalk meet?</vt:lpstr>
      <vt:lpstr>How does TacTalk work?</vt:lpstr>
      <vt:lpstr>How does TacTalk work?</vt:lpstr>
      <vt:lpstr>How does TacTalk work?   Potential technologies</vt:lpstr>
      <vt:lpstr>Use case 1</vt:lpstr>
      <vt:lpstr>Use case 2</vt:lpstr>
      <vt:lpstr>Use case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Quinn</dc:creator>
  <cp:lastModifiedBy>Francis Quinn</cp:lastModifiedBy>
  <cp:revision>58</cp:revision>
  <dcterms:created xsi:type="dcterms:W3CDTF">2020-10-15T10:51:02Z</dcterms:created>
  <dcterms:modified xsi:type="dcterms:W3CDTF">2020-11-11T15:57:19Z</dcterms:modified>
</cp:coreProperties>
</file>